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56" r:id="rId2"/>
    <p:sldId id="257" r:id="rId3"/>
    <p:sldId id="258" r:id="rId4"/>
    <p:sldId id="259" r:id="rId5"/>
    <p:sldId id="263" r:id="rId6"/>
    <p:sldId id="264" r:id="rId7"/>
    <p:sldId id="266" r:id="rId8"/>
    <p:sldId id="260"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E8F009B-3F32-436F-A0C8-E931DC71D81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F009B-3F32-436F-A0C8-E931DC71D81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8" name="Slide Number Placeholder 7"/>
          <p:cNvSpPr>
            <a:spLocks noGrp="1"/>
          </p:cNvSpPr>
          <p:nvPr>
            <p:ph type="sldNum" sz="quarter" idx="11"/>
          </p:nvPr>
        </p:nvSpPr>
        <p:spPr/>
        <p:txBody>
          <a:bodyPr/>
          <a:lstStyle/>
          <a:p>
            <a:fld id="{AE8F009B-3F32-436F-A0C8-E931DC71D81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304C801-C478-477C-AE08-761ABDD6C602}"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E8F009B-3F32-436F-A0C8-E931DC71D81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304C801-C478-477C-AE08-761ABDD6C602}"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F009B-3F32-436F-A0C8-E931DC71D81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304C801-C478-477C-AE08-761ABDD6C602}" type="datetimeFigureOut">
              <a:rPr lang="en-US" smtClean="0"/>
              <a:pPr/>
              <a:t>10/18/2011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E8F009B-3F32-436F-A0C8-E931DC71D81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go.galegroup.com/ps/i.do?&amp;id=GALE%7CA265290719&amp;v=2.1&amp;u=cuny_broo39667&amp;it=r&amp;p=AONE&amp;sw=w" TargetMode="External"/><Relationship Id="rId2" Type="http://schemas.openxmlformats.org/officeDocument/2006/relationships/hyperlink" Target="http://go.galegroup.com/ps/i.do?&amp;id=GALE%7CCX4097900170&amp;v=2.1&amp;u=cuny_broo39667&amp;it=r&amp;p=GVRL&amp;sw=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sciencedirect.com/science/article/pii/S1054139X0700361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5562600" cy="1444752"/>
          </a:xfrm>
        </p:spPr>
        <p:txBody>
          <a:bodyPr>
            <a:normAutofit fontScale="90000"/>
          </a:bodyPr>
          <a:lstStyle/>
          <a:p>
            <a:r>
              <a:rPr lang="en-US" sz="8000" dirty="0" smtClean="0">
                <a:latin typeface="Times New Roman" pitchFamily="18" charset="0"/>
                <a:cs typeface="Times New Roman" pitchFamily="18" charset="0"/>
              </a:rPr>
              <a:t>Cyber-Bullying</a:t>
            </a:r>
            <a:endParaRPr lang="en-US" sz="8000" dirty="0">
              <a:latin typeface="Times New Roman" pitchFamily="18" charset="0"/>
              <a:cs typeface="Times New Roman" pitchFamily="18" charset="0"/>
            </a:endParaRPr>
          </a:p>
        </p:txBody>
      </p:sp>
      <p:sp>
        <p:nvSpPr>
          <p:cNvPr id="3" name="Subtitle 2"/>
          <p:cNvSpPr>
            <a:spLocks noGrp="1"/>
          </p:cNvSpPr>
          <p:nvPr>
            <p:ph type="subTitle" idx="1"/>
          </p:nvPr>
        </p:nvSpPr>
        <p:spPr>
          <a:xfrm>
            <a:off x="0" y="4343400"/>
            <a:ext cx="6553200" cy="1499616"/>
          </a:xfrm>
        </p:spPr>
        <p:txBody>
          <a:bodyPr>
            <a:normAutofit lnSpcReduction="10000"/>
          </a:bodyPr>
          <a:lstStyle/>
          <a:p>
            <a:r>
              <a:rPr lang="en-US" sz="3600" dirty="0" smtClean="0">
                <a:latin typeface="Times New Roman" pitchFamily="18" charset="0"/>
                <a:cs typeface="Times New Roman" pitchFamily="18" charset="0"/>
              </a:rPr>
              <a:t>Providing “Netiquette” Education in Schools, Will it Help Prevent Cyber-Bullying?</a:t>
            </a:r>
          </a:p>
        </p:txBody>
      </p:sp>
      <p:sp>
        <p:nvSpPr>
          <p:cNvPr id="5" name="TextBox 4"/>
          <p:cNvSpPr txBox="1"/>
          <p:nvPr/>
        </p:nvSpPr>
        <p:spPr>
          <a:xfrm>
            <a:off x="6858000" y="5715000"/>
            <a:ext cx="2590800" cy="1015663"/>
          </a:xfrm>
          <a:prstGeom prst="rect">
            <a:avLst/>
          </a:prstGeom>
          <a:noFill/>
        </p:spPr>
        <p:txBody>
          <a:bodyPr wrap="square" rtlCol="0">
            <a:spAutoFit/>
          </a:bodyPr>
          <a:lstStyle/>
          <a:p>
            <a:r>
              <a:rPr lang="en-US" sz="2000" dirty="0" err="1" smtClean="0">
                <a:latin typeface="Times New Roman" pitchFamily="18" charset="0"/>
                <a:cs typeface="Times New Roman" pitchFamily="18" charset="0"/>
              </a:rPr>
              <a:t>Sherryann</a:t>
            </a:r>
            <a:r>
              <a:rPr lang="en-US" sz="2000" dirty="0" smtClean="0">
                <a:latin typeface="Times New Roman" pitchFamily="18" charset="0"/>
                <a:cs typeface="Times New Roman" pitchFamily="18" charset="0"/>
              </a:rPr>
              <a:t> G. </a:t>
            </a:r>
            <a:r>
              <a:rPr lang="en-US" sz="2000" dirty="0" err="1" smtClean="0">
                <a:latin typeface="Times New Roman" pitchFamily="18" charset="0"/>
                <a:cs typeface="Times New Roman" pitchFamily="18" charset="0"/>
              </a:rPr>
              <a:t>Surin</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Ed. 7201</a:t>
            </a:r>
          </a:p>
          <a:p>
            <a:r>
              <a:rPr lang="en-US" sz="2000" dirty="0" smtClean="0">
                <a:latin typeface="Times New Roman" pitchFamily="18" charset="0"/>
                <a:cs typeface="Times New Roman" pitchFamily="18" charset="0"/>
              </a:rPr>
              <a:t>Fal1 2011</a:t>
            </a:r>
            <a:endParaRPr lang="en-US" sz="2000" dirty="0">
              <a:latin typeface="Times New Roman" pitchFamily="18" charset="0"/>
              <a:cs typeface="Times New Roman" pitchFamily="18" charset="0"/>
            </a:endParaRPr>
          </a:p>
        </p:txBody>
      </p:sp>
      <p:pic>
        <p:nvPicPr>
          <p:cNvPr id="7" name="Picture 4" descr="j0300520"/>
          <p:cNvPicPr>
            <a:picLocks noChangeAspect="1" noChangeArrowheads="1" noCrop="1"/>
          </p:cNvPicPr>
          <p:nvPr/>
        </p:nvPicPr>
        <p:blipFill>
          <a:blip r:embed="rId2" cstate="print"/>
          <a:srcRect/>
          <a:stretch>
            <a:fillRect/>
          </a:stretch>
        </p:blipFill>
        <p:spPr bwMode="auto">
          <a:xfrm>
            <a:off x="4419600" y="2209800"/>
            <a:ext cx="2598821" cy="2057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latin typeface="Times New Roman" pitchFamily="18" charset="0"/>
                <a:cs typeface="Times New Roman" pitchFamily="18" charset="0"/>
              </a:rPr>
              <a:t>Resources</a:t>
            </a:r>
            <a:endParaRPr lang="en-US" sz="5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1600" dirty="0" err="1" smtClean="0">
                <a:latin typeface="Times New Roman" pitchFamily="18" charset="0"/>
                <a:cs typeface="Times New Roman" pitchFamily="18" charset="0"/>
              </a:rPr>
              <a:t>Gauvain</a:t>
            </a:r>
            <a:r>
              <a:rPr lang="en-US" sz="1600" dirty="0" smtClean="0">
                <a:latin typeface="Times New Roman" pitchFamily="18" charset="0"/>
                <a:cs typeface="Times New Roman" pitchFamily="18" charset="0"/>
              </a:rPr>
              <a:t>, M. (2008). </a:t>
            </a:r>
            <a:r>
              <a:rPr lang="en-US" sz="1600" dirty="0" err="1" smtClean="0">
                <a:latin typeface="Times New Roman" pitchFamily="18" charset="0"/>
                <a:cs typeface="Times New Roman" pitchFamily="18" charset="0"/>
              </a:rPr>
              <a:t>Vygotsky’s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Sociocultural</a:t>
            </a:r>
            <a:r>
              <a:rPr lang="en-US" sz="1600" dirty="0" smtClean="0">
                <a:latin typeface="Times New Roman" pitchFamily="18" charset="0"/>
                <a:cs typeface="Times New Roman" pitchFamily="18" charset="0"/>
              </a:rPr>
              <a:t> Theory. In </a:t>
            </a:r>
            <a:r>
              <a:rPr lang="en-US" sz="1600" dirty="0" err="1" smtClean="0">
                <a:latin typeface="Times New Roman" pitchFamily="18" charset="0"/>
                <a:cs typeface="Times New Roman" pitchFamily="18" charset="0"/>
              </a:rPr>
              <a:t>Haith</a:t>
            </a:r>
            <a:r>
              <a:rPr lang="en-US" sz="1600" dirty="0" smtClean="0">
                <a:latin typeface="Times New Roman" pitchFamily="18" charset="0"/>
                <a:cs typeface="Times New Roman" pitchFamily="18" charset="0"/>
              </a:rPr>
              <a:t>, M.M. &amp; Benson, J.B. (Eds.), </a:t>
            </a:r>
            <a:r>
              <a:rPr lang="en-US" sz="1600" i="1" dirty="0" smtClean="0">
                <a:latin typeface="Times New Roman" pitchFamily="18" charset="0"/>
                <a:cs typeface="Times New Roman" pitchFamily="18" charset="0"/>
              </a:rPr>
              <a:t>Encyclopedia of Infant and Early Childhood Development, </a:t>
            </a:r>
            <a:r>
              <a:rPr lang="en-US" sz="1600" dirty="0" smtClean="0">
                <a:latin typeface="Times New Roman" pitchFamily="18" charset="0"/>
                <a:cs typeface="Times New Roman" pitchFamily="18" charset="0"/>
              </a:rPr>
              <a:t>3, 404-413. Oxford, United Kingdom: Academic </a:t>
            </a:r>
            <a:r>
              <a:rPr lang="en-US" sz="1600" dirty="0" smtClean="0">
                <a:latin typeface="Times New Roman" pitchFamily="18" charset="0"/>
                <a:cs typeface="Times New Roman" pitchFamily="18" charset="0"/>
              </a:rPr>
              <a:t>Press.</a:t>
            </a:r>
          </a:p>
          <a:p>
            <a:pPr>
              <a:buNone/>
            </a:pP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Retrieved from</a:t>
            </a:r>
          </a:p>
          <a:p>
            <a:pPr>
              <a:buNone/>
            </a:pP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2"/>
              </a:rPr>
              <a:t>http</a:t>
            </a:r>
            <a:r>
              <a:rPr lang="en-US" sz="1600" dirty="0" smtClean="0">
                <a:latin typeface="Times New Roman" pitchFamily="18" charset="0"/>
                <a:cs typeface="Times New Roman" pitchFamily="18" charset="0"/>
                <a:hlinkClick r:id="rId2"/>
              </a:rPr>
              <a:t>://go.galegroup.com/ps/i.do?&amp;</a:t>
            </a:r>
            <a:r>
              <a:rPr lang="en-US" sz="1600" dirty="0" smtClean="0">
                <a:latin typeface="Times New Roman" pitchFamily="18" charset="0"/>
                <a:cs typeface="Times New Roman" pitchFamily="18" charset="0"/>
                <a:hlinkClick r:id="rId2"/>
              </a:rPr>
              <a:t>id=GALE%7CCX4097900170&amp;v=2.1&amp;u=cuny_broo39667&amp;it=r&amp;p=GVRL&amp;sw=w</a:t>
            </a:r>
            <a:endParaRPr lang="en-US" sz="1600" dirty="0" smtClean="0">
              <a:latin typeface="Times New Roman" pitchFamily="18" charset="0"/>
              <a:cs typeface="Times New Roman" pitchFamily="18" charset="0"/>
            </a:endParaRPr>
          </a:p>
          <a:p>
            <a:r>
              <a:rPr lang="en-US" sz="1600" dirty="0" err="1" smtClean="0">
                <a:latin typeface="Times New Roman" pitchFamily="18" charset="0"/>
                <a:cs typeface="Times New Roman" pitchFamily="18" charset="0"/>
              </a:rPr>
              <a:t>Hummell</a:t>
            </a:r>
            <a:r>
              <a:rPr lang="en-US" sz="1600" dirty="0" smtClean="0">
                <a:latin typeface="Times New Roman" pitchFamily="18" charset="0"/>
                <a:cs typeface="Times New Roman" pitchFamily="18" charset="0"/>
              </a:rPr>
              <a:t>, L. (2007). Cyber-bullying: What It Is and How to Prevent It. </a:t>
            </a:r>
            <a:r>
              <a:rPr lang="en-US" sz="1600" i="1" dirty="0" smtClean="0">
                <a:latin typeface="Times New Roman" pitchFamily="18" charset="0"/>
                <a:cs typeface="Times New Roman" pitchFamily="18" charset="0"/>
              </a:rPr>
              <a:t>Delta Kappa Gamma Bulletin, </a:t>
            </a:r>
            <a:r>
              <a:rPr lang="en-US" sz="1600" dirty="0" smtClean="0">
                <a:latin typeface="Times New Roman" pitchFamily="18" charset="0"/>
                <a:cs typeface="Times New Roman" pitchFamily="18" charset="0"/>
              </a:rPr>
              <a:t>73(3), 26-27. Retrieved from </a:t>
            </a:r>
            <a:r>
              <a:rPr lang="en-US" sz="1600" dirty="0" err="1" smtClean="0">
                <a:latin typeface="Times New Roman" pitchFamily="18" charset="0"/>
                <a:cs typeface="Times New Roman" pitchFamily="18" charset="0"/>
              </a:rPr>
              <a:t>EBSCOhost</a:t>
            </a:r>
            <a:r>
              <a:rPr lang="en-US" sz="1600" dirty="0" smtClean="0">
                <a:latin typeface="Times New Roman" pitchFamily="18" charset="0"/>
                <a:cs typeface="Times New Roman" pitchFamily="18" charset="0"/>
              </a:rPr>
              <a:t>.</a:t>
            </a:r>
          </a:p>
          <a:p>
            <a:r>
              <a:rPr lang="en-US" sz="1600" dirty="0" err="1" smtClean="0">
                <a:latin typeface="Times New Roman" pitchFamily="18" charset="0"/>
                <a:cs typeface="Times New Roman" pitchFamily="18" charset="0"/>
              </a:rPr>
              <a:t>Pfister</a:t>
            </a:r>
            <a:r>
              <a:rPr lang="en-US" sz="1600" dirty="0" smtClean="0">
                <a:latin typeface="Times New Roman" pitchFamily="18" charset="0"/>
                <a:cs typeface="Times New Roman" pitchFamily="18" charset="0"/>
              </a:rPr>
              <a:t>, J. (2011). Teaching internet etiquette: Dealing with </a:t>
            </a:r>
            <a:r>
              <a:rPr lang="en-US" sz="1600" dirty="0" err="1" smtClean="0">
                <a:latin typeface="Times New Roman" pitchFamily="18" charset="0"/>
                <a:cs typeface="Times New Roman" pitchFamily="18" charset="0"/>
              </a:rPr>
              <a:t>Cyberbullying</a:t>
            </a:r>
            <a:r>
              <a:rPr lang="en-US" sz="1600" dirty="0" smtClean="0">
                <a:latin typeface="Times New Roman" pitchFamily="18" charset="0"/>
                <a:cs typeface="Times New Roman" pitchFamily="18" charset="0"/>
              </a:rPr>
              <a:t>. </a:t>
            </a:r>
            <a:r>
              <a:rPr lang="en-US" sz="1600" i="1" dirty="0" smtClean="0">
                <a:latin typeface="Times New Roman" pitchFamily="18" charset="0"/>
                <a:cs typeface="Times New Roman" pitchFamily="18" charset="0"/>
              </a:rPr>
              <a:t>Gateway Journalism Review,</a:t>
            </a:r>
            <a:r>
              <a:rPr lang="en-US" sz="1600" dirty="0" smtClean="0">
                <a:latin typeface="Times New Roman" pitchFamily="18" charset="0"/>
                <a:cs typeface="Times New Roman" pitchFamily="18" charset="0"/>
              </a:rPr>
              <a:t> 41(323), </a:t>
            </a:r>
            <a:r>
              <a:rPr lang="en-US" sz="1600" dirty="0" smtClean="0">
                <a:latin typeface="Times New Roman" pitchFamily="18" charset="0"/>
                <a:cs typeface="Times New Roman" pitchFamily="18" charset="0"/>
              </a:rPr>
              <a:t>18-19. Retrieved </a:t>
            </a:r>
            <a:r>
              <a:rPr lang="en-US" sz="1600" dirty="0" smtClean="0">
                <a:latin typeface="Times New Roman" pitchFamily="18" charset="0"/>
                <a:cs typeface="Times New Roman" pitchFamily="18" charset="0"/>
              </a:rPr>
              <a:t>from </a:t>
            </a:r>
            <a:r>
              <a:rPr lang="en-US" sz="1600" u="sng" dirty="0" smtClean="0">
                <a:latin typeface="Times New Roman" pitchFamily="18" charset="0"/>
                <a:cs typeface="Times New Roman" pitchFamily="18" charset="0"/>
                <a:hlinkClick r:id="rId3"/>
              </a:rPr>
              <a:t>http://go.galegroup.com/ps/i.do?&amp;</a:t>
            </a:r>
            <a:r>
              <a:rPr lang="en-US" sz="1600" u="sng" dirty="0" smtClean="0">
                <a:latin typeface="Times New Roman" pitchFamily="18" charset="0"/>
                <a:cs typeface="Times New Roman" pitchFamily="18" charset="0"/>
                <a:hlinkClick r:id="rId3"/>
              </a:rPr>
              <a:t>id=GALE%7CA265290719&amp;v=2.1&amp;u=cuny_broo39667&amp;it=r&amp;p=AONE&amp;sw=w</a:t>
            </a:r>
            <a:endParaRPr lang="en-US" sz="1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1143000"/>
          </a:xfrm>
        </p:spPr>
        <p:txBody>
          <a:bodyPr>
            <a:normAutofit/>
          </a:bodyPr>
          <a:lstStyle/>
          <a:p>
            <a:r>
              <a:rPr lang="en-US" sz="5400" dirty="0" smtClean="0">
                <a:latin typeface="Times New Roman" pitchFamily="18" charset="0"/>
                <a:cs typeface="Times New Roman" pitchFamily="18" charset="0"/>
              </a:rPr>
              <a:t>Table of Contents</a:t>
            </a:r>
            <a:endParaRPr lang="en-US" sz="5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7467600" cy="3886200"/>
          </a:xfrm>
        </p:spPr>
        <p:txBody>
          <a:bodyPr>
            <a:normAutofit/>
          </a:bodyPr>
          <a:lstStyle/>
          <a:p>
            <a:r>
              <a:rPr lang="en-US" sz="4000" dirty="0" smtClean="0">
                <a:latin typeface="Times New Roman" pitchFamily="18" charset="0"/>
                <a:cs typeface="Times New Roman" pitchFamily="18" charset="0"/>
              </a:rPr>
              <a:t>Introduction</a:t>
            </a:r>
          </a:p>
          <a:p>
            <a:pPr lvl="1"/>
            <a:r>
              <a:rPr lang="en-US" sz="4000" dirty="0" smtClean="0">
                <a:latin typeface="Times New Roman" pitchFamily="18" charset="0"/>
                <a:cs typeface="Times New Roman" pitchFamily="18" charset="0"/>
              </a:rPr>
              <a:t>Statement of the Problem</a:t>
            </a:r>
          </a:p>
          <a:p>
            <a:pPr lvl="1"/>
            <a:r>
              <a:rPr lang="en-US" sz="4000" dirty="0" smtClean="0">
                <a:latin typeface="Times New Roman" pitchFamily="18" charset="0"/>
                <a:cs typeface="Times New Roman" pitchFamily="18" charset="0"/>
              </a:rPr>
              <a:t>Review of Literature</a:t>
            </a:r>
          </a:p>
          <a:p>
            <a:pPr lvl="1"/>
            <a:r>
              <a:rPr lang="en-US" sz="4000" dirty="0" smtClean="0">
                <a:latin typeface="Times New Roman" pitchFamily="18" charset="0"/>
                <a:cs typeface="Times New Roman" pitchFamily="18" charset="0"/>
              </a:rPr>
              <a:t>Statement of the Hypothesis</a:t>
            </a:r>
          </a:p>
          <a:p>
            <a:pPr lvl="1"/>
            <a:r>
              <a:rPr lang="en-US" sz="4000" dirty="0" smtClean="0">
                <a:latin typeface="Times New Roman" pitchFamily="18" charset="0"/>
                <a:cs typeface="Times New Roman" pitchFamily="18" charset="0"/>
              </a:rPr>
              <a:t>Resources</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1252728"/>
          </a:xfrm>
        </p:spPr>
        <p:txBody>
          <a:bodyPr>
            <a:normAutofit/>
          </a:bodyPr>
          <a:lstStyle/>
          <a:p>
            <a:r>
              <a:rPr lang="en-US" sz="5400" dirty="0" smtClean="0">
                <a:latin typeface="Times New Roman" pitchFamily="18" charset="0"/>
                <a:cs typeface="Times New Roman" pitchFamily="18" charset="0"/>
              </a:rPr>
              <a:t>Statement of the Problem</a:t>
            </a:r>
            <a:endParaRPr lang="en-US" sz="5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7467600" cy="4525963"/>
          </a:xfrm>
        </p:spPr>
        <p:txBody>
          <a:bodyPr>
            <a:noAutofit/>
          </a:bodyPr>
          <a:lstStyle/>
          <a:p>
            <a:pPr>
              <a:lnSpc>
                <a:spcPct val="120000"/>
              </a:lnSpc>
              <a:buNone/>
            </a:pPr>
            <a:r>
              <a:rPr lang="en-US" sz="2000" dirty="0" smtClean="0">
                <a:latin typeface="Times New Roman" pitchFamily="18" charset="0"/>
                <a:cs typeface="Times New Roman" pitchFamily="18" charset="0"/>
              </a:rPr>
              <a:t>	</a:t>
            </a:r>
          </a:p>
          <a:p>
            <a:pPr>
              <a:lnSpc>
                <a:spcPct val="120000"/>
              </a:lnSpc>
              <a:buNone/>
            </a:pP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N</a:t>
            </a:r>
            <a:r>
              <a:rPr lang="en-US" sz="2000" dirty="0" smtClean="0">
                <a:latin typeface="Times New Roman" pitchFamily="18" charset="0"/>
                <a:cs typeface="Times New Roman" pitchFamily="18" charset="0"/>
              </a:rPr>
              <a:t>ew </a:t>
            </a:r>
            <a:r>
              <a:rPr lang="en-US" sz="2000" dirty="0" smtClean="0">
                <a:latin typeface="Times New Roman" pitchFamily="18" charset="0"/>
                <a:cs typeface="Times New Roman" pitchFamily="18" charset="0"/>
              </a:rPr>
              <a:t>form of school violence </a:t>
            </a:r>
            <a:r>
              <a:rPr lang="en-US" sz="2000" dirty="0" smtClean="0">
                <a:latin typeface="Times New Roman" pitchFamily="18" charset="0"/>
                <a:cs typeface="Times New Roman" pitchFamily="18" charset="0"/>
              </a:rPr>
              <a:t>on </a:t>
            </a:r>
            <a:r>
              <a:rPr lang="en-US" sz="2000" dirty="0" smtClean="0">
                <a:latin typeface="Times New Roman" pitchFamily="18" charset="0"/>
                <a:cs typeface="Times New Roman" pitchFamily="18" charset="0"/>
              </a:rPr>
              <a:t>the rise added </a:t>
            </a:r>
            <a:r>
              <a:rPr lang="en-US" sz="2000" dirty="0" smtClean="0">
                <a:latin typeface="Times New Roman" pitchFamily="18" charset="0"/>
                <a:cs typeface="Times New Roman" pitchFamily="18" charset="0"/>
              </a:rPr>
              <a:t>to the </a:t>
            </a:r>
            <a:r>
              <a:rPr lang="en-US" sz="2000" dirty="0" smtClean="0">
                <a:latin typeface="Times New Roman" pitchFamily="18" charset="0"/>
                <a:cs typeface="Times New Roman" pitchFamily="18" charset="0"/>
              </a:rPr>
              <a:t>traditional bullying, </a:t>
            </a:r>
            <a:r>
              <a:rPr lang="en-US" sz="2000" dirty="0" smtClean="0">
                <a:latin typeface="Times New Roman" pitchFamily="18" charset="0"/>
                <a:cs typeface="Times New Roman" pitchFamily="18" charset="0"/>
              </a:rPr>
              <a:t>it </a:t>
            </a:r>
            <a:r>
              <a:rPr lang="en-US" sz="2000" dirty="0" smtClean="0">
                <a:latin typeface="Times New Roman" pitchFamily="18" charset="0"/>
                <a:cs typeface="Times New Roman" pitchFamily="18" charset="0"/>
              </a:rPr>
              <a:t>is called </a:t>
            </a:r>
            <a:r>
              <a:rPr lang="en-US" sz="2000" dirty="0" smtClean="0">
                <a:latin typeface="Times New Roman" pitchFamily="18" charset="0"/>
                <a:cs typeface="Times New Roman" pitchFamily="18" charset="0"/>
              </a:rPr>
              <a:t>cyber-bullying. Cyber-Bullying is a problem with school-aged children all around the world. Children </a:t>
            </a:r>
            <a:r>
              <a:rPr lang="en-US" sz="2000" dirty="0" smtClean="0">
                <a:latin typeface="Times New Roman" pitchFamily="18" charset="0"/>
                <a:cs typeface="Times New Roman" pitchFamily="18" charset="0"/>
              </a:rPr>
              <a:t>are always connected or wired, and communicate in ways that are sometimes not supervised by adults. Therefore, it makes it difficult for parents and school administrators to understand the nature of the problem and do something about </a:t>
            </a:r>
            <a:r>
              <a:rPr lang="en-US" sz="2000" dirty="0" smtClean="0">
                <a:latin typeface="Times New Roman" pitchFamily="18" charset="0"/>
                <a:cs typeface="Times New Roman" pitchFamily="18" charset="0"/>
              </a:rPr>
              <a:t>it.</a:t>
            </a: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itchFamily="18" charset="0"/>
                <a:cs typeface="Times New Roman" pitchFamily="18" charset="0"/>
              </a:rPr>
              <a:t>Review of Literature</a:t>
            </a:r>
            <a:endParaRPr lang="en-US" sz="5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7924800" cy="4876800"/>
          </a:xfrm>
        </p:spPr>
        <p:txBody>
          <a:bodyPr>
            <a:normAutofit/>
          </a:bodyPr>
          <a:lstStyle/>
          <a:p>
            <a:pPr>
              <a:lnSpc>
                <a:spcPct val="120000"/>
              </a:lnSpc>
            </a:pPr>
            <a:r>
              <a:rPr lang="en-US" sz="2000" dirty="0" smtClean="0">
                <a:latin typeface="Times New Roman" pitchFamily="18" charset="0"/>
                <a:cs typeface="Times New Roman" pitchFamily="18" charset="0"/>
              </a:rPr>
              <a:t>New and emerging </a:t>
            </a:r>
            <a:r>
              <a:rPr lang="en-US" sz="2000" dirty="0" smtClean="0">
                <a:latin typeface="Times New Roman" pitchFamily="18" charset="0"/>
                <a:cs typeface="Times New Roman" pitchFamily="18" charset="0"/>
              </a:rPr>
              <a:t>technologies have </a:t>
            </a:r>
            <a:r>
              <a:rPr lang="en-US" sz="2000" dirty="0" smtClean="0">
                <a:latin typeface="Times New Roman" pitchFamily="18" charset="0"/>
                <a:cs typeface="Times New Roman" pitchFamily="18" charset="0"/>
              </a:rPr>
              <a:t>made it easier for bullies to gain access to their victims. Cyber-bullying, while its intent is to hurt others through power and control, it is different due to the use of these new </a:t>
            </a:r>
            <a:r>
              <a:rPr lang="en-US" sz="2000" dirty="0" smtClean="0">
                <a:latin typeface="Times New Roman" pitchFamily="18" charset="0"/>
                <a:cs typeface="Times New Roman" pitchFamily="18" charset="0"/>
              </a:rPr>
              <a:t>technologies (Keith &amp; </a:t>
            </a:r>
            <a:r>
              <a:rPr lang="en-US" sz="2000" dirty="0" smtClean="0">
                <a:latin typeface="Times New Roman" pitchFamily="18" charset="0"/>
                <a:cs typeface="Times New Roman" pitchFamily="18" charset="0"/>
              </a:rPr>
              <a:t>Martin, 2005</a:t>
            </a:r>
            <a:r>
              <a:rPr lang="en-US" sz="2000" dirty="0" smtClean="0">
                <a:latin typeface="Times New Roman" pitchFamily="18" charset="0"/>
                <a:cs typeface="Times New Roman" pitchFamily="18" charset="0"/>
              </a:rPr>
              <a:t>).</a:t>
            </a:r>
          </a:p>
          <a:p>
            <a:pPr>
              <a:lnSpc>
                <a:spcPct val="120000"/>
              </a:lnSpc>
            </a:pPr>
            <a:r>
              <a:rPr lang="en-US" sz="2000" dirty="0" smtClean="0">
                <a:latin typeface="Times New Roman" pitchFamily="18" charset="0"/>
                <a:cs typeface="Times New Roman" pitchFamily="18" charset="0"/>
              </a:rPr>
              <a:t>Cyber Bully Tools</a:t>
            </a:r>
          </a:p>
          <a:p>
            <a:pPr lvl="1">
              <a:lnSpc>
                <a:spcPct val="120000"/>
              </a:lnSpc>
            </a:pPr>
            <a:r>
              <a:rPr lang="en-US" sz="1600" dirty="0" smtClean="0">
                <a:latin typeface="Times New Roman" pitchFamily="18" charset="0"/>
                <a:cs typeface="Times New Roman" pitchFamily="18" charset="0"/>
              </a:rPr>
              <a:t>Instant Messaging (IM)</a:t>
            </a:r>
          </a:p>
          <a:p>
            <a:pPr lvl="2">
              <a:lnSpc>
                <a:spcPct val="120000"/>
              </a:lnSpc>
            </a:pPr>
            <a:r>
              <a:rPr lang="en-US" sz="1400" dirty="0" smtClean="0">
                <a:latin typeface="Times New Roman" pitchFamily="18" charset="0"/>
                <a:cs typeface="Times New Roman" pitchFamily="18" charset="0"/>
              </a:rPr>
              <a:t>Text IM, full screen video conversation, file sharing, &amp; calling </a:t>
            </a:r>
            <a:r>
              <a:rPr lang="en-US" sz="1400" dirty="0" smtClean="0">
                <a:latin typeface="Times New Roman" pitchFamily="18" charset="0"/>
                <a:cs typeface="Times New Roman" pitchFamily="18" charset="0"/>
              </a:rPr>
              <a:t>capabilities</a:t>
            </a:r>
          </a:p>
          <a:p>
            <a:pPr lvl="1">
              <a:lnSpc>
                <a:spcPct val="120000"/>
              </a:lnSpc>
            </a:pPr>
            <a:r>
              <a:rPr lang="en-US" sz="1600" dirty="0" smtClean="0">
                <a:latin typeface="Times New Roman" pitchFamily="18" charset="0"/>
                <a:cs typeface="Times New Roman" pitchFamily="18" charset="0"/>
              </a:rPr>
              <a:t>Mobile Phones</a:t>
            </a:r>
          </a:p>
          <a:p>
            <a:pPr lvl="2">
              <a:lnSpc>
                <a:spcPct val="120000"/>
              </a:lnSpc>
            </a:pPr>
            <a:r>
              <a:rPr lang="en-US" sz="1400" dirty="0" smtClean="0">
                <a:latin typeface="Times New Roman" pitchFamily="18" charset="0"/>
                <a:cs typeface="Times New Roman" pitchFamily="18" charset="0"/>
              </a:rPr>
              <a:t>Text messaging, pictures, &amp; video clips</a:t>
            </a:r>
          </a:p>
          <a:p>
            <a:pPr lvl="1">
              <a:lnSpc>
                <a:spcPct val="120000"/>
              </a:lnSpc>
            </a:pPr>
            <a:r>
              <a:rPr lang="en-US" sz="1600" dirty="0" smtClean="0">
                <a:latin typeface="Times New Roman" pitchFamily="18" charset="0"/>
                <a:cs typeface="Times New Roman" pitchFamily="18" charset="0"/>
              </a:rPr>
              <a:t>Email Messages</a:t>
            </a:r>
          </a:p>
          <a:p>
            <a:pPr lvl="2">
              <a:lnSpc>
                <a:spcPct val="120000"/>
              </a:lnSpc>
            </a:pPr>
            <a:r>
              <a:rPr lang="en-US" sz="1400" dirty="0" smtClean="0">
                <a:latin typeface="Times New Roman" pitchFamily="18" charset="0"/>
                <a:cs typeface="Times New Roman" pitchFamily="18" charset="0"/>
              </a:rPr>
              <a:t>Verbal, audio, and visual material</a:t>
            </a:r>
          </a:p>
          <a:p>
            <a:pPr lvl="1">
              <a:lnSpc>
                <a:spcPct val="120000"/>
              </a:lnSpc>
            </a:pPr>
            <a:r>
              <a:rPr lang="en-US" sz="1600" dirty="0" smtClean="0">
                <a:latin typeface="Times New Roman" pitchFamily="18" charset="0"/>
                <a:cs typeface="Times New Roman" pitchFamily="18" charset="0"/>
              </a:rPr>
              <a:t>Social Networking Sites     </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Bhat</a:t>
            </a:r>
            <a:r>
              <a:rPr lang="en-US" sz="2000" dirty="0" smtClean="0">
                <a:latin typeface="Times New Roman" pitchFamily="18" charset="0"/>
                <a:cs typeface="Times New Roman" pitchFamily="18" charset="0"/>
              </a:rPr>
              <a:t>, 2008)</a:t>
            </a:r>
            <a:endParaRPr lang="en-US" sz="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itchFamily="18" charset="0"/>
                <a:cs typeface="Times New Roman" pitchFamily="18" charset="0"/>
              </a:rPr>
              <a:t>Review of Literature</a:t>
            </a:r>
            <a:endParaRPr lang="en-US" sz="5400" dirty="0"/>
          </a:p>
        </p:txBody>
      </p:sp>
      <p:sp>
        <p:nvSpPr>
          <p:cNvPr id="3" name="Content Placeholder 2"/>
          <p:cNvSpPr>
            <a:spLocks noGrp="1"/>
          </p:cNvSpPr>
          <p:nvPr>
            <p:ph idx="1"/>
          </p:nvPr>
        </p:nvSpPr>
        <p:spPr/>
        <p:txBody>
          <a:bodyPr>
            <a:noAutofit/>
          </a:bodyPr>
          <a:lstStyle/>
          <a:p>
            <a:r>
              <a:rPr lang="en-US" sz="1800" dirty="0" smtClean="0">
                <a:latin typeface="Times New Roman" pitchFamily="18" charset="0"/>
                <a:cs typeface="Times New Roman" pitchFamily="18" charset="0"/>
              </a:rPr>
              <a:t>Features </a:t>
            </a:r>
            <a:r>
              <a:rPr lang="en-US" sz="1800" dirty="0" smtClean="0">
                <a:latin typeface="Times New Roman" pitchFamily="18" charset="0"/>
                <a:cs typeface="Times New Roman" pitchFamily="18" charset="0"/>
              </a:rPr>
              <a:t>of </a:t>
            </a:r>
            <a:r>
              <a:rPr lang="en-US" sz="1800" dirty="0" smtClean="0">
                <a:latin typeface="Times New Roman" pitchFamily="18" charset="0"/>
                <a:cs typeface="Times New Roman" pitchFamily="18" charset="0"/>
              </a:rPr>
              <a:t>cyber-bullying that </a:t>
            </a:r>
            <a:r>
              <a:rPr lang="en-US" sz="1800" dirty="0" smtClean="0">
                <a:latin typeface="Times New Roman" pitchFamily="18" charset="0"/>
                <a:cs typeface="Times New Roman" pitchFamily="18" charset="0"/>
              </a:rPr>
              <a:t>distinguish it from </a:t>
            </a:r>
            <a:r>
              <a:rPr lang="en-US" sz="1800" dirty="0" smtClean="0">
                <a:latin typeface="Times New Roman" pitchFamily="18" charset="0"/>
                <a:cs typeface="Times New Roman" pitchFamily="18" charset="0"/>
              </a:rPr>
              <a:t>conventional bullying</a:t>
            </a:r>
          </a:p>
          <a:p>
            <a:pPr lvl="1"/>
            <a:endParaRPr lang="en-US" sz="1800" dirty="0" smtClean="0">
              <a:latin typeface="Times New Roman" pitchFamily="18" charset="0"/>
              <a:cs typeface="Times New Roman" pitchFamily="18" charset="0"/>
            </a:endParaRPr>
          </a:p>
          <a:p>
            <a:pPr lvl="1"/>
            <a:r>
              <a:rPr lang="en-US" sz="1800" dirty="0" smtClean="0">
                <a:latin typeface="Times New Roman" pitchFamily="18" charset="0"/>
                <a:cs typeface="Times New Roman" pitchFamily="18" charset="0"/>
              </a:rPr>
              <a:t>A infinite audience</a:t>
            </a:r>
          </a:p>
          <a:p>
            <a:pPr lvl="1"/>
            <a:r>
              <a:rPr lang="en-US" sz="1800" dirty="0" smtClean="0">
                <a:latin typeface="Times New Roman" pitchFamily="18" charset="0"/>
                <a:cs typeface="Times New Roman" pitchFamily="18" charset="0"/>
              </a:rPr>
              <a:t>An inability of the cyber-bully to see the immediate reaction of the victim</a:t>
            </a:r>
          </a:p>
          <a:p>
            <a:pPr lvl="1"/>
            <a:r>
              <a:rPr lang="en-US" sz="1800" dirty="0" smtClean="0">
                <a:latin typeface="Times New Roman" pitchFamily="18" charset="0"/>
                <a:cs typeface="Times New Roman" pitchFamily="18" charset="0"/>
              </a:rPr>
              <a:t>There is no limitation on the bullying beyond the </a:t>
            </a:r>
            <a:r>
              <a:rPr lang="en-US" sz="1800" dirty="0" smtClean="0">
                <a:latin typeface="Times New Roman" pitchFamily="18" charset="0"/>
                <a:cs typeface="Times New Roman" pitchFamily="18" charset="0"/>
              </a:rPr>
              <a:t>schoolyard</a:t>
            </a:r>
          </a:p>
          <a:p>
            <a:pPr lvl="1">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(Bauman, 2010)</a:t>
            </a:r>
          </a:p>
          <a:p>
            <a:pPr lvl="1">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Research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conducted on cyber-bullying</a:t>
            </a:r>
          </a:p>
          <a:p>
            <a:pPr lvl="1"/>
            <a:r>
              <a:rPr lang="en-US" sz="1800" dirty="0" smtClean="0">
                <a:latin typeface="Times New Roman" pitchFamily="18" charset="0"/>
                <a:cs typeface="Times New Roman" pitchFamily="18" charset="0"/>
              </a:rPr>
              <a:t>3,765 school-aged students  in Canada</a:t>
            </a:r>
          </a:p>
          <a:p>
            <a:pPr lvl="2"/>
            <a:r>
              <a:rPr lang="en-US" sz="1800" dirty="0" smtClean="0">
                <a:latin typeface="Times New Roman" pitchFamily="18" charset="0"/>
                <a:cs typeface="Times New Roman" pitchFamily="18" charset="0"/>
              </a:rPr>
              <a:t>Studies found , 49% students indicated  they had been electronically bullied,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7% indicated they were bully/victims, and 4% indicated they had electronically bullied others.</a:t>
            </a:r>
          </a:p>
          <a:p>
            <a:pPr lvl="2">
              <a:buNone/>
            </a:pPr>
            <a:endParaRPr lang="en-US" sz="1800" dirty="0" smtClean="0">
              <a:latin typeface="Times New Roman" pitchFamily="18" charset="0"/>
              <a:cs typeface="Times New Roman" pitchFamily="18" charset="0"/>
            </a:endParaRPr>
          </a:p>
          <a:p>
            <a:pPr lvl="2">
              <a:buNone/>
            </a:pPr>
            <a:r>
              <a:rPr lang="en-US" sz="1800" dirty="0" smtClean="0">
                <a:latin typeface="Times New Roman" pitchFamily="18" charset="0"/>
                <a:cs typeface="Times New Roman" pitchFamily="18" charset="0"/>
              </a:rPr>
              <a:t>                                                (Kowalski &amp; Limber, 2007</a:t>
            </a:r>
            <a:r>
              <a:rPr lang="en-US" sz="1800" dirty="0" smtClean="0">
                <a:latin typeface="Times New Roman" pitchFamily="18" charset="0"/>
                <a:cs typeface="Times New Roman" pitchFamily="18" charset="0"/>
              </a:rPr>
              <a:t>)</a:t>
            </a:r>
            <a:endParaRPr lang="en-US" sz="1800" dirty="0" smtClean="0">
              <a:latin typeface="Times New Roman" pitchFamily="18" charset="0"/>
              <a:cs typeface="Times New Roman" pitchFamily="18" charset="0"/>
            </a:endParaRPr>
          </a:p>
          <a:p>
            <a:pPr lvl="2"/>
            <a:endParaRPr lang="en-US" sz="1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itchFamily="18" charset="0"/>
                <a:cs typeface="Times New Roman" pitchFamily="18" charset="0"/>
              </a:rPr>
              <a:t>Review of Literature</a:t>
            </a:r>
            <a:endParaRPr lang="en-US" sz="5400" dirty="0"/>
          </a:p>
        </p:txBody>
      </p:sp>
      <p:sp>
        <p:nvSpPr>
          <p:cNvPr id="3" name="Content Placeholder 2"/>
          <p:cNvSpPr>
            <a:spLocks noGrp="1"/>
          </p:cNvSpPr>
          <p:nvPr>
            <p:ph idx="1"/>
          </p:nvPr>
        </p:nvSpPr>
        <p:spPr/>
        <p:txBody>
          <a:bodyPr>
            <a:noAutofit/>
          </a:bodyPr>
          <a:lstStyle/>
          <a:p>
            <a:r>
              <a:rPr lang="en-US" sz="1800" dirty="0" smtClean="0">
                <a:latin typeface="Times New Roman" pitchFamily="18" charset="0"/>
                <a:cs typeface="Times New Roman" pitchFamily="18" charset="0"/>
              </a:rPr>
              <a:t>Research  conducted on cyber-bullying</a:t>
            </a:r>
          </a:p>
          <a:p>
            <a:pPr lvl="1"/>
            <a:r>
              <a:rPr lang="en-US" sz="1800" dirty="0" smtClean="0">
                <a:latin typeface="Times New Roman" pitchFamily="18" charset="0"/>
                <a:cs typeface="Times New Roman" pitchFamily="18" charset="0"/>
              </a:rPr>
              <a:t>2,186 diverse school-aged </a:t>
            </a:r>
            <a:r>
              <a:rPr lang="en-US" sz="1800" dirty="0" smtClean="0">
                <a:latin typeface="Times New Roman" pitchFamily="18" charset="0"/>
                <a:cs typeface="Times New Roman" pitchFamily="18" charset="0"/>
              </a:rPr>
              <a:t>students in United States</a:t>
            </a:r>
            <a:endParaRPr lang="en-US" sz="1800" dirty="0" smtClean="0">
              <a:latin typeface="Times New Roman" pitchFamily="18" charset="0"/>
              <a:cs typeface="Times New Roman" pitchFamily="18" charset="0"/>
            </a:endParaRPr>
          </a:p>
          <a:p>
            <a:pPr lvl="2"/>
            <a:r>
              <a:rPr lang="en-US" sz="1800" dirty="0" smtClean="0">
                <a:latin typeface="Times New Roman" pitchFamily="18" charset="0"/>
                <a:cs typeface="Times New Roman" pitchFamily="18" charset="0"/>
              </a:rPr>
              <a:t>Studies found , 49% students indicated  they had been bullied online and  33.7% indicated they had bullied others online.</a:t>
            </a:r>
          </a:p>
          <a:p>
            <a:pPr lvl="2">
              <a:buNone/>
            </a:pPr>
            <a:endParaRPr lang="en-US" sz="1800" dirty="0" smtClean="0">
              <a:latin typeface="Times New Roman" pitchFamily="18" charset="0"/>
              <a:cs typeface="Times New Roman" pitchFamily="18" charset="0"/>
            </a:endParaRPr>
          </a:p>
          <a:p>
            <a:pPr lvl="2">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(Cook, </a:t>
            </a:r>
            <a:r>
              <a:rPr lang="en-US" sz="1800" dirty="0" err="1" smtClean="0">
                <a:latin typeface="Times New Roman" pitchFamily="18" charset="0"/>
                <a:cs typeface="Times New Roman" pitchFamily="18" charset="0"/>
              </a:rPr>
              <a:t>Daciuk</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Gadalla</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Mishna</a:t>
            </a:r>
            <a:r>
              <a:rPr lang="en-US" sz="1800" dirty="0" smtClean="0">
                <a:latin typeface="Times New Roman" pitchFamily="18" charset="0"/>
                <a:cs typeface="Times New Roman" pitchFamily="18" charset="0"/>
              </a:rPr>
              <a:t>, &amp; Solomon, 2010</a:t>
            </a:r>
            <a:r>
              <a:rPr lang="en-US" sz="1800" dirty="0" smtClean="0">
                <a:latin typeface="Times New Roman" pitchFamily="18" charset="0"/>
                <a:cs typeface="Times New Roman" pitchFamily="18" charset="0"/>
              </a:rPr>
              <a:t>)</a:t>
            </a:r>
          </a:p>
          <a:p>
            <a:endParaRPr lang="en-US" sz="1800" dirty="0" smtClean="0">
              <a:latin typeface="Times New Roman" pitchFamily="18" charset="0"/>
              <a:cs typeface="Times New Roman" pitchFamily="18" charset="0"/>
            </a:endParaRPr>
          </a:p>
          <a:p>
            <a:r>
              <a:rPr lang="en-US" sz="1800" dirty="0" err="1" smtClean="0">
                <a:latin typeface="Times New Roman" pitchFamily="18" charset="0"/>
                <a:cs typeface="Times New Roman" pitchFamily="18" charset="0"/>
              </a:rPr>
              <a:t>Vygotsky's</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Sociocultural</a:t>
            </a:r>
            <a:r>
              <a:rPr lang="en-US" sz="1800" dirty="0" smtClean="0">
                <a:latin typeface="Times New Roman" pitchFamily="18" charset="0"/>
                <a:cs typeface="Times New Roman" pitchFamily="18" charset="0"/>
              </a:rPr>
              <a:t> Theory - children construct </a:t>
            </a:r>
            <a:r>
              <a:rPr lang="en-US" sz="1800" dirty="0" smtClean="0">
                <a:latin typeface="Times New Roman" pitchFamily="18" charset="0"/>
                <a:cs typeface="Times New Roman" pitchFamily="18" charset="0"/>
              </a:rPr>
              <a:t>knowledge in the </a:t>
            </a:r>
            <a:r>
              <a:rPr lang="en-US" sz="1800" dirty="0" smtClean="0">
                <a:latin typeface="Times New Roman" pitchFamily="18" charset="0"/>
                <a:cs typeface="Times New Roman" pitchFamily="18" charset="0"/>
              </a:rPr>
              <a:t>culture through </a:t>
            </a:r>
            <a:r>
              <a:rPr lang="en-US" sz="1800" dirty="0" smtClean="0">
                <a:latin typeface="Times New Roman" pitchFamily="18" charset="0"/>
                <a:cs typeface="Times New Roman" pitchFamily="18" charset="0"/>
              </a:rPr>
              <a:t>social </a:t>
            </a:r>
            <a:r>
              <a:rPr lang="en-US" sz="1800" dirty="0" smtClean="0">
                <a:latin typeface="Times New Roman" pitchFamily="18" charset="0"/>
                <a:cs typeface="Times New Roman" pitchFamily="18" charset="0"/>
              </a:rPr>
              <a:t>processes.</a:t>
            </a:r>
          </a:p>
          <a:p>
            <a:pPr lvl="1"/>
            <a:endParaRPr lang="en-US" sz="1800" dirty="0" smtClean="0">
              <a:latin typeface="Times New Roman" pitchFamily="18" charset="0"/>
              <a:cs typeface="Times New Roman" pitchFamily="18" charset="0"/>
            </a:endParaRPr>
          </a:p>
          <a:p>
            <a:pPr lvl="1"/>
            <a:r>
              <a:rPr lang="en-US" sz="1800" dirty="0" smtClean="0">
                <a:latin typeface="Times New Roman" pitchFamily="18" charset="0"/>
                <a:cs typeface="Times New Roman" pitchFamily="18" charset="0"/>
              </a:rPr>
              <a:t>Any form of bullying </a:t>
            </a:r>
            <a:r>
              <a:rPr lang="en-US" sz="1800" dirty="0" smtClean="0">
                <a:latin typeface="Times New Roman" pitchFamily="18" charset="0"/>
                <a:cs typeface="Times New Roman" pitchFamily="18" charset="0"/>
              </a:rPr>
              <a:t>results from power differences between various social groups with different levels of power. Gender, race, ethnicity, or social class is usually the difference between </a:t>
            </a:r>
            <a:r>
              <a:rPr lang="en-US" sz="1800" dirty="0" smtClean="0">
                <a:latin typeface="Times New Roman" pitchFamily="18" charset="0"/>
                <a:cs typeface="Times New Roman" pitchFamily="18" charset="0"/>
              </a:rPr>
              <a:t>groups. </a:t>
            </a:r>
          </a:p>
          <a:p>
            <a:pPr lvl="1">
              <a:buNone/>
            </a:pPr>
            <a:endParaRPr lang="en-US" sz="1800" dirty="0" smtClean="0">
              <a:latin typeface="Times New Roman" pitchFamily="18" charset="0"/>
              <a:cs typeface="Times New Roman" pitchFamily="18" charset="0"/>
            </a:endParaRPr>
          </a:p>
          <a:p>
            <a:pPr lvl="1">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Gauvain</a:t>
            </a:r>
            <a:r>
              <a:rPr lang="en-US" sz="1800" dirty="0" smtClean="0">
                <a:latin typeface="Times New Roman" pitchFamily="18" charset="0"/>
                <a:cs typeface="Times New Roman" pitchFamily="18" charset="0"/>
              </a:rPr>
              <a:t>, 2008)</a:t>
            </a:r>
            <a:endParaRPr lang="en-US" sz="1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itchFamily="18" charset="0"/>
                <a:cs typeface="Times New Roman" pitchFamily="18" charset="0"/>
              </a:rPr>
              <a:t>Review of Literature</a:t>
            </a:r>
            <a:endParaRPr lang="en-US" sz="5400" dirty="0"/>
          </a:p>
        </p:txBody>
      </p:sp>
      <p:sp>
        <p:nvSpPr>
          <p:cNvPr id="3" name="Content Placeholder 2"/>
          <p:cNvSpPr>
            <a:spLocks noGrp="1"/>
          </p:cNvSpPr>
          <p:nvPr>
            <p:ph idx="1"/>
          </p:nvPr>
        </p:nvSpPr>
        <p:spPr>
          <a:xfrm>
            <a:off x="381000" y="1447800"/>
            <a:ext cx="7543800" cy="4572000"/>
          </a:xfrm>
        </p:spPr>
        <p:txBody>
          <a:bodyPr>
            <a:noAutofit/>
          </a:bodyPr>
          <a:lstStyle/>
          <a:p>
            <a:r>
              <a:rPr lang="en-US" sz="1800" dirty="0" smtClean="0">
                <a:latin typeface="Times New Roman" pitchFamily="18" charset="0"/>
                <a:cs typeface="Times New Roman" pitchFamily="18" charset="0"/>
              </a:rPr>
              <a:t>To prevent cyber-bullying, educate </a:t>
            </a:r>
            <a:r>
              <a:rPr lang="en-US" sz="1800" dirty="0" smtClean="0">
                <a:latin typeface="Times New Roman" pitchFamily="18" charset="0"/>
                <a:cs typeface="Times New Roman" pitchFamily="18" charset="0"/>
              </a:rPr>
              <a:t>students about how </a:t>
            </a:r>
            <a:r>
              <a:rPr lang="en-US" sz="1800" dirty="0" smtClean="0">
                <a:latin typeface="Times New Roman" pitchFamily="18" charset="0"/>
                <a:cs typeface="Times New Roman" pitchFamily="18" charset="0"/>
              </a:rPr>
              <a:t>to </a:t>
            </a:r>
            <a:r>
              <a:rPr lang="en-US" sz="1800" dirty="0" smtClean="0">
                <a:latin typeface="Times New Roman" pitchFamily="18" charset="0"/>
                <a:cs typeface="Times New Roman" pitchFamily="18" charset="0"/>
              </a:rPr>
              <a:t>avoid </a:t>
            </a:r>
            <a:r>
              <a:rPr lang="en-US" sz="1800" dirty="0" smtClean="0">
                <a:latin typeface="Times New Roman" pitchFamily="18" charset="0"/>
                <a:cs typeface="Times New Roman" pitchFamily="18" charset="0"/>
              </a:rPr>
              <a:t>socially, inappropriate </a:t>
            </a:r>
            <a:r>
              <a:rPr lang="en-US" sz="1800" dirty="0" smtClean="0">
                <a:latin typeface="Times New Roman" pitchFamily="18" charset="0"/>
                <a:cs typeface="Times New Roman" pitchFamily="18" charset="0"/>
              </a:rPr>
              <a:t>behavior, what the </a:t>
            </a:r>
            <a:r>
              <a:rPr lang="en-US" sz="1800" dirty="0" smtClean="0">
                <a:latin typeface="Times New Roman" pitchFamily="18" charset="0"/>
                <a:cs typeface="Times New Roman" pitchFamily="18" charset="0"/>
              </a:rPr>
              <a:t>consequences are </a:t>
            </a:r>
            <a:r>
              <a:rPr lang="en-US" sz="1800" dirty="0" smtClean="0">
                <a:latin typeface="Times New Roman" pitchFamily="18" charset="0"/>
                <a:cs typeface="Times New Roman" pitchFamily="18" charset="0"/>
              </a:rPr>
              <a:t>if the cyber-bullying behavior is </a:t>
            </a:r>
            <a:r>
              <a:rPr lang="en-US" sz="1800" dirty="0" smtClean="0">
                <a:latin typeface="Times New Roman" pitchFamily="18" charset="0"/>
                <a:cs typeface="Times New Roman" pitchFamily="18" charset="0"/>
              </a:rPr>
              <a:t>exhibited, and </a:t>
            </a:r>
            <a:r>
              <a:rPr lang="en-US" sz="1800" dirty="0" smtClean="0">
                <a:latin typeface="Times New Roman" pitchFamily="18" charset="0"/>
                <a:cs typeface="Times New Roman" pitchFamily="18" charset="0"/>
              </a:rPr>
              <a:t>how to respond to and report </a:t>
            </a:r>
            <a:r>
              <a:rPr lang="en-US" sz="1800" dirty="0" smtClean="0">
                <a:latin typeface="Times New Roman" pitchFamily="18" charset="0"/>
                <a:cs typeface="Times New Roman" pitchFamily="18" charset="0"/>
              </a:rPr>
              <a:t>bullies</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Hummell</a:t>
            </a:r>
            <a:r>
              <a:rPr lang="en-US" sz="1800" dirty="0" smtClean="0">
                <a:latin typeface="Times New Roman" pitchFamily="18" charset="0"/>
                <a:cs typeface="Times New Roman" pitchFamily="18" charset="0"/>
              </a:rPr>
              <a:t>, 2007).</a:t>
            </a:r>
          </a:p>
          <a:p>
            <a:pPr lvl="1"/>
            <a:endParaRPr lang="en-US" sz="1800" dirty="0" smtClean="0">
              <a:latin typeface="Times New Roman" pitchFamily="18" charset="0"/>
              <a:cs typeface="Times New Roman" pitchFamily="18" charset="0"/>
            </a:endParaRPr>
          </a:p>
          <a:p>
            <a:pPr lvl="1"/>
            <a:r>
              <a:rPr lang="en-US" sz="1800" dirty="0" smtClean="0">
                <a:latin typeface="Times New Roman" pitchFamily="18" charset="0"/>
                <a:cs typeface="Times New Roman" pitchFamily="18" charset="0"/>
              </a:rPr>
              <a:t>Three tips:</a:t>
            </a:r>
          </a:p>
          <a:p>
            <a:pPr lvl="2"/>
            <a:r>
              <a:rPr lang="en-US" sz="1800" dirty="0" smtClean="0">
                <a:latin typeface="Times New Roman" pitchFamily="18" charset="0"/>
                <a:cs typeface="Times New Roman" pitchFamily="18" charset="0"/>
              </a:rPr>
              <a:t>Educators should implement interactive educational program on cyber citizenship</a:t>
            </a:r>
          </a:p>
          <a:p>
            <a:pPr lvl="2"/>
            <a:r>
              <a:rPr lang="en-US" sz="1800" dirty="0" smtClean="0">
                <a:latin typeface="Times New Roman" pitchFamily="18" charset="0"/>
                <a:cs typeface="Times New Roman" pitchFamily="18" charset="0"/>
              </a:rPr>
              <a:t>Get peer counseling groups involved</a:t>
            </a:r>
          </a:p>
          <a:p>
            <a:pPr lvl="2"/>
            <a:r>
              <a:rPr lang="en-US" sz="1800" dirty="0" smtClean="0">
                <a:latin typeface="Times New Roman" pitchFamily="18" charset="0"/>
                <a:cs typeface="Times New Roman" pitchFamily="18" charset="0"/>
              </a:rPr>
              <a:t>Get expert help </a:t>
            </a:r>
          </a:p>
          <a:p>
            <a:pPr lvl="2">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P</a:t>
            </a:r>
            <a:r>
              <a:rPr lang="en-US" sz="1800" dirty="0" smtClean="0">
                <a:latin typeface="Times New Roman" pitchFamily="18" charset="0"/>
                <a:cs typeface="Times New Roman" pitchFamily="18" charset="0"/>
              </a:rPr>
              <a:t>roviding </a:t>
            </a:r>
            <a:r>
              <a:rPr lang="en-US" sz="1800" dirty="0" smtClean="0">
                <a:latin typeface="Times New Roman" pitchFamily="18" charset="0"/>
                <a:cs typeface="Times New Roman" pitchFamily="18" charset="0"/>
              </a:rPr>
              <a:t>internet </a:t>
            </a:r>
            <a:r>
              <a:rPr lang="en-US" sz="1800" dirty="0" smtClean="0">
                <a:latin typeface="Times New Roman" pitchFamily="18" charset="0"/>
                <a:cs typeface="Times New Roman" pitchFamily="18" charset="0"/>
              </a:rPr>
              <a:t>etiquette (netiquette) education </a:t>
            </a:r>
            <a:r>
              <a:rPr lang="en-US" sz="1800" dirty="0" smtClean="0">
                <a:latin typeface="Times New Roman" pitchFamily="18" charset="0"/>
                <a:cs typeface="Times New Roman" pitchFamily="18" charset="0"/>
              </a:rPr>
              <a:t>in schools about how to use social networking sites in positive ways is a measure that should be taken in order to prevent </a:t>
            </a:r>
            <a:r>
              <a:rPr lang="en-US" sz="1800" dirty="0" smtClean="0">
                <a:latin typeface="Times New Roman" pitchFamily="18" charset="0"/>
                <a:cs typeface="Times New Roman" pitchFamily="18" charset="0"/>
              </a:rPr>
              <a:t>cyber-bullying. Students </a:t>
            </a:r>
            <a:r>
              <a:rPr lang="en-US" sz="1800" dirty="0" smtClean="0">
                <a:latin typeface="Times New Roman" pitchFamily="18" charset="0"/>
                <a:cs typeface="Times New Roman" pitchFamily="18" charset="0"/>
              </a:rPr>
              <a:t>would be taught how to be respectful through technological communication and how to avoid being a victim of </a:t>
            </a:r>
            <a:r>
              <a:rPr lang="en-US" sz="1800" dirty="0" smtClean="0">
                <a:latin typeface="Times New Roman" pitchFamily="18" charset="0"/>
                <a:cs typeface="Times New Roman" pitchFamily="18" charset="0"/>
              </a:rPr>
              <a:t>cyber-bullying</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Pfister</a:t>
            </a:r>
            <a:r>
              <a:rPr lang="en-US" sz="1800" dirty="0" smtClean="0">
                <a:latin typeface="Times New Roman" pitchFamily="18" charset="0"/>
                <a:cs typeface="Times New Roman" pitchFamily="18" charset="0"/>
              </a:rPr>
              <a:t>, 2010).</a:t>
            </a:r>
          </a:p>
          <a:p>
            <a:pPr>
              <a:buNone/>
            </a:pPr>
            <a:endParaRPr lang="en-US" sz="1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latin typeface="Times New Roman" pitchFamily="18" charset="0"/>
                <a:cs typeface="Times New Roman" pitchFamily="18" charset="0"/>
              </a:rPr>
              <a:t>Statement of Hypothesis</a:t>
            </a:r>
            <a:endParaRPr lang="en-US" sz="5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20000"/>
              </a:lnSpc>
            </a:pPr>
            <a:r>
              <a:rPr lang="en-US" sz="2000" dirty="0" smtClean="0">
                <a:latin typeface="Times New Roman" pitchFamily="18" charset="0"/>
                <a:cs typeface="Times New Roman" pitchFamily="18" charset="0"/>
              </a:rPr>
              <a:t>HR1: My Demonstration Method of teaching netiquette (Internet etiquette) over an eight week period, three times a week for forty-five minutes each during one period at PS </a:t>
            </a:r>
            <a:r>
              <a:rPr lang="en-US" sz="2000" dirty="0" smtClean="0">
                <a:latin typeface="Times New Roman" pitchFamily="18" charset="0"/>
                <a:cs typeface="Times New Roman" pitchFamily="18" charset="0"/>
              </a:rPr>
              <a:t>XX in Brooklyn, NY will </a:t>
            </a:r>
            <a:r>
              <a:rPr lang="en-US" sz="2000" dirty="0" smtClean="0">
                <a:latin typeface="Times New Roman" pitchFamily="18" charset="0"/>
                <a:cs typeface="Times New Roman" pitchFamily="18" charset="0"/>
              </a:rPr>
              <a:t>increase eighteen students’ knowledge of appropriate use of new and emerging technologies</a:t>
            </a:r>
            <a:r>
              <a:rPr lang="en-US" sz="2000" dirty="0" smtClean="0">
                <a:latin typeface="Times New Roman" pitchFamily="18" charset="0"/>
                <a:cs typeface="Times New Roman" pitchFamily="18" charset="0"/>
              </a:rPr>
              <a:t>.</a:t>
            </a:r>
          </a:p>
          <a:p>
            <a:pPr>
              <a:lnSpc>
                <a:spcPct val="120000"/>
              </a:lnSpc>
              <a:buNone/>
            </a:pPr>
            <a:endParaRPr lang="en-US" sz="2000" dirty="0" smtClean="0">
              <a:latin typeface="Times New Roman" pitchFamily="18" charset="0"/>
              <a:cs typeface="Times New Roman" pitchFamily="18" charset="0"/>
            </a:endParaRPr>
          </a:p>
          <a:p>
            <a:pPr>
              <a:lnSpc>
                <a:spcPct val="130000"/>
              </a:lnSpc>
            </a:pPr>
            <a:r>
              <a:rPr lang="en-US" sz="2000" dirty="0" smtClean="0">
                <a:latin typeface="Times New Roman" pitchFamily="18" charset="0"/>
                <a:cs typeface="Times New Roman" pitchFamily="18" charset="0"/>
              </a:rPr>
              <a:t>HR2: My Demonstration Method of teaching netiquette (Internet etiquette) over an eight week period, three times a week for forty-five minutes each during one period at PS XX </a:t>
            </a:r>
            <a:r>
              <a:rPr lang="en-US" sz="2000" dirty="0" smtClean="0">
                <a:latin typeface="Times New Roman" pitchFamily="18" charset="0"/>
                <a:cs typeface="Times New Roman" pitchFamily="18" charset="0"/>
              </a:rPr>
              <a:t>in Brooklyn, NY will decrease cyber-bullying.</a:t>
            </a: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itchFamily="18" charset="0"/>
                <a:cs typeface="Times New Roman" pitchFamily="18" charset="0"/>
              </a:rPr>
              <a:t>Resources</a:t>
            </a:r>
            <a:endParaRPr lang="en-US" sz="5400" dirty="0"/>
          </a:p>
        </p:txBody>
      </p:sp>
      <p:sp>
        <p:nvSpPr>
          <p:cNvPr id="3" name="Content Placeholder 2"/>
          <p:cNvSpPr>
            <a:spLocks noGrp="1"/>
          </p:cNvSpPr>
          <p:nvPr>
            <p:ph idx="1"/>
          </p:nvPr>
        </p:nvSpPr>
        <p:spPr/>
        <p:txBody>
          <a:bodyPr>
            <a:normAutofit/>
          </a:bodyPr>
          <a:lstStyle/>
          <a:p>
            <a:r>
              <a:rPr lang="en-US" sz="1600" dirty="0" smtClean="0">
                <a:latin typeface="Times New Roman" pitchFamily="18" charset="0"/>
                <a:cs typeface="Times New Roman" pitchFamily="18" charset="0"/>
              </a:rPr>
              <a:t>Keith, S., &amp; Martin, M.E. (2005). Cyber-Bullying: Creating a Culture of Respect in a Cyber World. </a:t>
            </a:r>
            <a:r>
              <a:rPr lang="en-US" sz="1600" i="1" dirty="0" smtClean="0">
                <a:latin typeface="Times New Roman" pitchFamily="18" charset="0"/>
                <a:cs typeface="Times New Roman" pitchFamily="18" charset="0"/>
              </a:rPr>
              <a:t>Reclaiming Children and Youth: The Journal of Strength-based Interventions</a:t>
            </a:r>
            <a:r>
              <a:rPr lang="en-US" sz="1600" dirty="0" smtClean="0">
                <a:latin typeface="Times New Roman" pitchFamily="18" charset="0"/>
                <a:cs typeface="Times New Roman" pitchFamily="18" charset="0"/>
              </a:rPr>
              <a:t>, 13(4), 224-228.</a:t>
            </a:r>
          </a:p>
          <a:p>
            <a:r>
              <a:rPr lang="en-US" sz="1600" dirty="0" err="1" smtClean="0">
                <a:latin typeface="Times New Roman" pitchFamily="18" charset="0"/>
                <a:cs typeface="Times New Roman" pitchFamily="18" charset="0"/>
              </a:rPr>
              <a:t>Bhat</a:t>
            </a:r>
            <a:r>
              <a:rPr lang="en-US" sz="1600" dirty="0" smtClean="0">
                <a:latin typeface="Times New Roman" pitchFamily="18" charset="0"/>
                <a:cs typeface="Times New Roman" pitchFamily="18" charset="0"/>
              </a:rPr>
              <a:t>, S. C. (2008). Cyber Bullying: Overview and Strategies for School Counselors, Guidance Officers, and All School Personnel. </a:t>
            </a:r>
            <a:r>
              <a:rPr lang="en-US" sz="1600" i="1" dirty="0" smtClean="0">
                <a:latin typeface="Times New Roman" pitchFamily="18" charset="0"/>
                <a:cs typeface="Times New Roman" pitchFamily="18" charset="0"/>
              </a:rPr>
              <a:t>Australian Journal of Guidance &amp; Counseling, </a:t>
            </a:r>
            <a:r>
              <a:rPr lang="en-US" sz="1600" dirty="0" smtClean="0">
                <a:latin typeface="Times New Roman" pitchFamily="18" charset="0"/>
                <a:cs typeface="Times New Roman" pitchFamily="18" charset="0"/>
              </a:rPr>
              <a:t>18(1), 53-66. Retrieved from Education Research Complete </a:t>
            </a:r>
            <a:r>
              <a:rPr lang="en-US" sz="1600" dirty="0" err="1" smtClean="0">
                <a:latin typeface="Times New Roman" pitchFamily="18" charset="0"/>
                <a:cs typeface="Times New Roman" pitchFamily="18" charset="0"/>
              </a:rPr>
              <a:t>EBSCOhost</a:t>
            </a:r>
            <a:r>
              <a:rPr lang="en-US" sz="1600" dirty="0" smtClean="0">
                <a:latin typeface="Times New Roman" pitchFamily="18" charset="0"/>
                <a:cs typeface="Times New Roman" pitchFamily="18" charset="0"/>
              </a:rPr>
              <a:t>.</a:t>
            </a:r>
          </a:p>
          <a:p>
            <a:r>
              <a:rPr lang="en-US" sz="1600" dirty="0" smtClean="0">
                <a:latin typeface="Times New Roman" pitchFamily="18" charset="0"/>
                <a:cs typeface="Times New Roman" pitchFamily="18" charset="0"/>
              </a:rPr>
              <a:t>Bauman, S. (2010). </a:t>
            </a:r>
            <a:r>
              <a:rPr lang="en-US" sz="1600" dirty="0" err="1" smtClean="0">
                <a:latin typeface="Times New Roman" pitchFamily="18" charset="0"/>
                <a:cs typeface="Times New Roman" pitchFamily="18" charset="0"/>
              </a:rPr>
              <a:t>Cyberbullying</a:t>
            </a:r>
            <a:r>
              <a:rPr lang="en-US" sz="1600" dirty="0" smtClean="0">
                <a:latin typeface="Times New Roman" pitchFamily="18" charset="0"/>
                <a:cs typeface="Times New Roman" pitchFamily="18" charset="0"/>
              </a:rPr>
              <a:t> in a Rural Intermediate School: An Exploratory Study. </a:t>
            </a:r>
            <a:r>
              <a:rPr lang="en-US" sz="1600" i="1" dirty="0" smtClean="0">
                <a:latin typeface="Times New Roman" pitchFamily="18" charset="0"/>
                <a:cs typeface="Times New Roman" pitchFamily="18" charset="0"/>
              </a:rPr>
              <a:t>The Journal of Early Adolescence,</a:t>
            </a:r>
            <a:r>
              <a:rPr lang="en-US" sz="1600" dirty="0" smtClean="0">
                <a:latin typeface="Times New Roman" pitchFamily="18" charset="0"/>
                <a:cs typeface="Times New Roman" pitchFamily="18" charset="0"/>
              </a:rPr>
              <a:t> 30(6), 803-833</a:t>
            </a:r>
            <a:r>
              <a:rPr lang="en-US" sz="1600" dirty="0" smtClean="0">
                <a:latin typeface="Times New Roman" pitchFamily="18" charset="0"/>
                <a:cs typeface="Times New Roman" pitchFamily="18" charset="0"/>
              </a:rPr>
              <a:t>.</a:t>
            </a:r>
          </a:p>
          <a:p>
            <a:r>
              <a:rPr lang="en-US" sz="1600" dirty="0" smtClean="0">
                <a:latin typeface="Times New Roman" pitchFamily="18" charset="0"/>
                <a:cs typeface="Times New Roman" pitchFamily="18" charset="0"/>
              </a:rPr>
              <a:t>Kowalski, R.M., Limber, S.P. (2007). Electronic Bullying Among Middle School Students. </a:t>
            </a:r>
            <a:r>
              <a:rPr lang="en-US" sz="1600" i="1" dirty="0" smtClean="0">
                <a:latin typeface="Times New Roman" pitchFamily="18" charset="0"/>
                <a:cs typeface="Times New Roman" pitchFamily="18" charset="0"/>
              </a:rPr>
              <a:t>Journal of Adolescent Health, </a:t>
            </a:r>
            <a:r>
              <a:rPr lang="en-US" sz="1600" dirty="0" smtClean="0">
                <a:latin typeface="Times New Roman" pitchFamily="18" charset="0"/>
                <a:cs typeface="Times New Roman" pitchFamily="18" charset="0"/>
              </a:rPr>
              <a:t>41(6), Supplement, </a:t>
            </a:r>
            <a:r>
              <a:rPr lang="en-US" sz="1600" dirty="0" smtClean="0">
                <a:latin typeface="Times New Roman" pitchFamily="18" charset="0"/>
                <a:cs typeface="Times New Roman" pitchFamily="18" charset="0"/>
              </a:rPr>
              <a:t>S22-S30 </a:t>
            </a:r>
          </a:p>
          <a:p>
            <a:pPr>
              <a:buNone/>
            </a:pP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Retrieved from </a:t>
            </a:r>
            <a:r>
              <a:rPr lang="en-US" sz="1600" u="sng" dirty="0" smtClean="0">
                <a:latin typeface="Times New Roman" pitchFamily="18" charset="0"/>
                <a:cs typeface="Times New Roman" pitchFamily="18" charset="0"/>
                <a:hlinkClick r:id="rId2"/>
              </a:rPr>
              <a:t>http</a:t>
            </a:r>
            <a:r>
              <a:rPr lang="en-US" sz="1600" u="sng" dirty="0" smtClean="0">
                <a:latin typeface="Times New Roman" pitchFamily="18" charset="0"/>
                <a:cs typeface="Times New Roman" pitchFamily="18" charset="0"/>
                <a:hlinkClick r:id="rId2"/>
              </a:rPr>
              <a:t>://</a:t>
            </a:r>
            <a:r>
              <a:rPr lang="en-US" sz="1600" u="sng" dirty="0" smtClean="0">
                <a:latin typeface="Times New Roman" pitchFamily="18" charset="0"/>
                <a:cs typeface="Times New Roman" pitchFamily="18" charset="0"/>
                <a:hlinkClick r:id="rId2"/>
              </a:rPr>
              <a:t>www.sciencedirect.com/science/article/pii/S1054139X07003618</a:t>
            </a:r>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Cook</a:t>
            </a:r>
            <a:r>
              <a:rPr lang="en-US" sz="1600" dirty="0" smtClean="0">
                <a:latin typeface="Times New Roman" pitchFamily="18" charset="0"/>
                <a:cs typeface="Times New Roman" pitchFamily="18" charset="0"/>
              </a:rPr>
              <a:t>, C., </a:t>
            </a:r>
            <a:r>
              <a:rPr lang="en-US" sz="1600" dirty="0" err="1" smtClean="0">
                <a:latin typeface="Times New Roman" pitchFamily="18" charset="0"/>
                <a:cs typeface="Times New Roman" pitchFamily="18" charset="0"/>
              </a:rPr>
              <a:t>Daciuk</a:t>
            </a:r>
            <a:r>
              <a:rPr lang="en-US" sz="1600" dirty="0" smtClean="0">
                <a:latin typeface="Times New Roman" pitchFamily="18" charset="0"/>
                <a:cs typeface="Times New Roman" pitchFamily="18" charset="0"/>
              </a:rPr>
              <a:t>, J., </a:t>
            </a:r>
            <a:r>
              <a:rPr lang="en-US" sz="1600" dirty="0" err="1" smtClean="0">
                <a:latin typeface="Times New Roman" pitchFamily="18" charset="0"/>
                <a:cs typeface="Times New Roman" pitchFamily="18" charset="0"/>
              </a:rPr>
              <a:t>Gadalla</a:t>
            </a:r>
            <a:r>
              <a:rPr lang="en-US" sz="1600" dirty="0" smtClean="0">
                <a:latin typeface="Times New Roman" pitchFamily="18" charset="0"/>
                <a:cs typeface="Times New Roman" pitchFamily="18" charset="0"/>
              </a:rPr>
              <a:t>, T., </a:t>
            </a:r>
            <a:r>
              <a:rPr lang="en-US" sz="1600" dirty="0" err="1" smtClean="0">
                <a:latin typeface="Times New Roman" pitchFamily="18" charset="0"/>
                <a:cs typeface="Times New Roman" pitchFamily="18" charset="0"/>
              </a:rPr>
              <a:t>Mishna</a:t>
            </a:r>
            <a:r>
              <a:rPr lang="en-US" sz="1600" dirty="0" smtClean="0">
                <a:latin typeface="Times New Roman" pitchFamily="18" charset="0"/>
                <a:cs typeface="Times New Roman" pitchFamily="18" charset="0"/>
              </a:rPr>
              <a:t>, F., &amp; Solomon, S. (2010). Cyber bullying behaviors among middle and high-school students. </a:t>
            </a:r>
            <a:r>
              <a:rPr lang="en-US" sz="1600" i="1" dirty="0" smtClean="0">
                <a:latin typeface="Times New Roman" pitchFamily="18" charset="0"/>
                <a:cs typeface="Times New Roman" pitchFamily="18" charset="0"/>
              </a:rPr>
              <a:t>American Journal of Orthopsychiatry, </a:t>
            </a:r>
            <a:r>
              <a:rPr lang="en-US" sz="1600" dirty="0" smtClean="0">
                <a:latin typeface="Times New Roman" pitchFamily="18" charset="0"/>
                <a:cs typeface="Times New Roman" pitchFamily="18" charset="0"/>
              </a:rPr>
              <a:t>80(3), 362-372</a:t>
            </a:r>
            <a:r>
              <a:rPr lang="en-US" sz="1600" dirty="0" smtClean="0">
                <a:latin typeface="Times New Roman" pitchFamily="18" charset="0"/>
                <a:cs typeface="Times New Roman" pitchFamily="18" charset="0"/>
              </a:rPr>
              <a:t>.</a:t>
            </a:r>
          </a:p>
          <a:p>
            <a:endParaRPr lang="en-US" sz="1600" dirty="0" smtClean="0">
              <a:latin typeface="Times New Roman" pitchFamily="18" charset="0"/>
              <a:cs typeface="Times New Roman" pitchFamily="18" charset="0"/>
            </a:endParaRPr>
          </a:p>
          <a:p>
            <a:endParaRPr lang="en-US" sz="16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830</TotalTime>
  <Words>740</Words>
  <Application>Microsoft Office PowerPoint</Application>
  <PresentationFormat>On-screen Show (4:3)</PresentationFormat>
  <Paragraphs>76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Cyber-Bullying</vt:lpstr>
      <vt:lpstr>Table of Contents</vt:lpstr>
      <vt:lpstr>Statement of the Problem</vt:lpstr>
      <vt:lpstr>Review of Literature</vt:lpstr>
      <vt:lpstr>Review of Literature</vt:lpstr>
      <vt:lpstr>Review of Literature</vt:lpstr>
      <vt:lpstr>Review of Literature</vt:lpstr>
      <vt:lpstr>Statement of Hypothesis</vt:lpstr>
      <vt:lpstr>Resources</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Cyber-Bullying</dc:title>
  <dc:creator>SheShe</dc:creator>
  <cp:lastModifiedBy>SheShe</cp:lastModifiedBy>
  <cp:revision>75</cp:revision>
  <dcterms:created xsi:type="dcterms:W3CDTF">2011-10-15T16:40:42Z</dcterms:created>
  <dcterms:modified xsi:type="dcterms:W3CDTF">2011-10-18T20:32:36Z</dcterms:modified>
</cp:coreProperties>
</file>